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97" r:id="rId4"/>
    <p:sldId id="258" r:id="rId5"/>
    <p:sldId id="259" r:id="rId6"/>
    <p:sldId id="260" r:id="rId7"/>
    <p:sldId id="291" r:id="rId8"/>
    <p:sldId id="292" r:id="rId9"/>
    <p:sldId id="293" r:id="rId10"/>
    <p:sldId id="294" r:id="rId11"/>
    <p:sldId id="295" r:id="rId12"/>
    <p:sldId id="282" r:id="rId13"/>
    <p:sldId id="263" r:id="rId14"/>
    <p:sldId id="289" r:id="rId15"/>
    <p:sldId id="288" r:id="rId16"/>
    <p:sldId id="261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90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20C1-A437-44EF-8D5C-BC4200E73A9A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CE63-E5D5-47C7-BDA4-4196EDAD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ADA5-9ED3-4DBF-81D1-50EBD48B9BC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8513-7F15-4E52-A3DC-1F143871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5F86-A427-48FB-B4DE-BAC18989DCA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558E-8D47-484A-947E-49CBCB1E9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1C24-D2E6-4EB3-A950-7E73DA1582C4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7F8E-809A-487B-BDC6-2EE4715A1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19C1-85B7-429B-B0C1-CC0B17AA72F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7FE2-C87D-4DFE-8D83-3AD8A8CC1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D298-55D3-4E9E-83A4-557ABCB7938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B829-3B4C-402A-881F-5BD2CE97C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DC39-6DA2-4C50-A7BC-73D9E4DA72D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AAFA-61E1-48DA-9B4E-D3A9178C0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96B8-7D5F-4F85-89A2-92C59F4E28C4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DFF1-7AAA-471E-99E4-78D44E13B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8DD0-6B50-4151-B216-6F597CFB0C5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CE30-578E-4481-8D73-87D881A80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CDC9-20C7-4A6D-9555-77907FC6585A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4CC1-3B16-4593-A0EF-B50443FC8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F935-1039-433D-8586-F0726DE02EE2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AA14-1C64-4363-8F9B-4F25CE724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2B225-17B8-4259-A58D-47F57D734678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28F336-B5AC-487D-80B5-2B960AF76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3743325"/>
          </a:xfrm>
        </p:spPr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</a:rPr>
              <a:t/>
            </a:r>
            <a:br>
              <a:rPr lang="ru-RU" sz="6600" b="1" smtClean="0">
                <a:solidFill>
                  <a:srgbClr val="FF0000"/>
                </a:solidFill>
              </a:rPr>
            </a:br>
            <a:r>
              <a:rPr lang="ru-RU" sz="6600" b="1" smtClean="0">
                <a:solidFill>
                  <a:srgbClr val="FF0000"/>
                </a:solidFill>
              </a:rPr>
              <a:t/>
            </a:r>
            <a:br>
              <a:rPr lang="ru-RU" sz="6600" b="1" smtClean="0">
                <a:solidFill>
                  <a:srgbClr val="FF0000"/>
                </a:solidFill>
              </a:rPr>
            </a:br>
            <a:r>
              <a:rPr lang="ru-RU" sz="6600" b="1" smtClean="0">
                <a:solidFill>
                  <a:srgbClr val="00B0F0"/>
                </a:solidFill>
              </a:rPr>
              <a:t>Программа поддержки местных инициатив</a:t>
            </a:r>
            <a:br>
              <a:rPr lang="ru-RU" sz="6600" b="1" smtClean="0">
                <a:solidFill>
                  <a:srgbClr val="00B0F0"/>
                </a:solidFill>
              </a:rPr>
            </a:br>
            <a:r>
              <a:rPr lang="ru-RU" sz="6600" b="1" smtClean="0">
                <a:solidFill>
                  <a:srgbClr val="00B0F0"/>
                </a:solidFill>
              </a:rPr>
              <a:t>(ППМИ)</a:t>
            </a:r>
            <a:r>
              <a:rPr lang="ru-RU" sz="6600" b="1" smtClean="0">
                <a:solidFill>
                  <a:srgbClr val="FF0000"/>
                </a:solidFill>
              </a:rPr>
              <a:t/>
            </a:r>
            <a:br>
              <a:rPr lang="ru-RU" sz="6600" b="1" smtClean="0">
                <a:solidFill>
                  <a:srgbClr val="FF0000"/>
                </a:solidFill>
              </a:rPr>
            </a:br>
            <a:endParaRPr lang="ru-RU" sz="660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6925"/>
            <a:ext cx="6400800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с. Лебяжье, 2016 г.</a:t>
            </a:r>
            <a:endParaRPr lang="ru-RU" dirty="0"/>
          </a:p>
        </p:txBody>
      </p:sp>
      <p:pic>
        <p:nvPicPr>
          <p:cNvPr id="13315" name="Picture 2" descr="Лебяженский СС_ПП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652963"/>
            <a:ext cx="1655763" cy="2016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4213" y="476250"/>
            <a:ext cx="7926387" cy="5762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endParaRPr lang="ru-RU" sz="6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123950" y="-741363"/>
            <a:ext cx="6896100" cy="19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/>
            <a:endParaRPr lang="ru-RU" sz="1200" b="1">
              <a:cs typeface="Times New Roman" pitchFamily="18" charset="0"/>
            </a:endParaRPr>
          </a:p>
          <a:p>
            <a:pPr indent="342900" algn="ctr"/>
            <a:endParaRPr lang="ru-RU" sz="1200" b="1">
              <a:cs typeface="Times New Roman" pitchFamily="18" charset="0"/>
            </a:endParaRPr>
          </a:p>
          <a:p>
            <a:pPr indent="342900" algn="ctr"/>
            <a:endParaRPr lang="ru-RU" sz="1200" b="1">
              <a:cs typeface="Times New Roman" pitchFamily="18" charset="0"/>
            </a:endParaRPr>
          </a:p>
          <a:p>
            <a:pPr indent="342900" algn="ctr"/>
            <a:endParaRPr lang="ru-RU" sz="1200" b="1">
              <a:cs typeface="Times New Roman" pitchFamily="18" charset="0"/>
            </a:endParaRPr>
          </a:p>
          <a:p>
            <a:pPr indent="342900" algn="ctr"/>
            <a:endParaRPr lang="ru-RU" sz="1200" b="1">
              <a:cs typeface="Times New Roman" pitchFamily="18" charset="0"/>
            </a:endParaRPr>
          </a:p>
          <a:p>
            <a:pPr indent="342900" algn="ctr"/>
            <a:endParaRPr lang="ru-RU" sz="1200" b="1">
              <a:cs typeface="Times New Roman" pitchFamily="18" charset="0"/>
            </a:endParaRPr>
          </a:p>
          <a:p>
            <a:pPr indent="342900" algn="ctr"/>
            <a:r>
              <a:rPr lang="ru-RU" sz="1600" b="1">
                <a:latin typeface="Georgia" pitchFamily="18" charset="0"/>
                <a:cs typeface="Times New Roman" pitchFamily="18" charset="0"/>
              </a:rPr>
              <a:t>МУНИЦИПАЛЬНОЕ ОБРАЗОВАНИЕ</a:t>
            </a:r>
            <a:endParaRPr lang="ru-RU" sz="1600">
              <a:latin typeface="Georgia" pitchFamily="18" charset="0"/>
            </a:endParaRPr>
          </a:p>
          <a:p>
            <a:pPr indent="342900" algn="ctr" eaLnBrk="0" hangingPunct="0"/>
            <a:r>
              <a:rPr lang="ru-RU" sz="1600" b="1">
                <a:latin typeface="Georgia" pitchFamily="18" charset="0"/>
                <a:cs typeface="Times New Roman" pitchFamily="18" charset="0"/>
              </a:rPr>
              <a:t> ЛЕБЯЖЕНСКИЙ СЕЛЬСОВЕТ </a:t>
            </a:r>
            <a:endParaRPr lang="ru-RU" sz="1600">
              <a:latin typeface="Georgia" pitchFamily="18" charset="0"/>
            </a:endParaRPr>
          </a:p>
          <a:p>
            <a:pPr indent="342900" algn="ctr" eaLnBrk="0" hangingPunct="0"/>
            <a:r>
              <a:rPr lang="ru-RU" sz="1600" b="1">
                <a:latin typeface="Georgia" pitchFamily="18" charset="0"/>
                <a:cs typeface="Times New Roman" pitchFamily="18" charset="0"/>
              </a:rPr>
              <a:t>КРАСНОТУРАНСКОГО РАЙОНА КРАСНОЯРСКОГО КРАЯ</a:t>
            </a:r>
            <a:endParaRPr lang="ru-RU" sz="16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2938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Пример объекта, используемого для проведения общественных, мероприятий</a:t>
            </a:r>
            <a:br>
              <a:rPr lang="ru-RU" sz="3100" b="1" i="1" dirty="0" smtClean="0"/>
            </a:br>
            <a:r>
              <a:rPr lang="ru-RU" sz="3100" b="1" i="1" dirty="0" smtClean="0"/>
              <a:t> ( Детская площадка);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200" b="1" i="1" dirty="0" smtClean="0"/>
              <a:t>Обустройство детской площадки в               пос. Охват </a:t>
            </a:r>
            <a:r>
              <a:rPr lang="ru-RU" sz="2200" b="1" i="1" dirty="0" err="1" smtClean="0"/>
              <a:t>Охватского</a:t>
            </a:r>
            <a:r>
              <a:rPr lang="ru-RU" sz="2200" b="1" i="1" dirty="0" smtClean="0"/>
              <a:t> сельского поселения </a:t>
            </a:r>
            <a:r>
              <a:rPr lang="ru-RU" sz="2200" b="1" i="1" dirty="0" err="1" smtClean="0"/>
              <a:t>Пеновского</a:t>
            </a:r>
            <a:r>
              <a:rPr lang="ru-RU" sz="2200" b="1" i="1" dirty="0" smtClean="0"/>
              <a:t> района Тверской области.           ОБЪЕКТ реализован в 2015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3003Охват1018109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429000"/>
            <a:ext cx="4038600" cy="3028950"/>
          </a:xfrm>
        </p:spPr>
      </p:pic>
      <p:pic>
        <p:nvPicPr>
          <p:cNvPr id="22531" name="Picture 3" descr="28246835000201510221642118286358112893182804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429000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Пример объекта, </a:t>
            </a:r>
            <a:r>
              <a:rPr lang="ru-RU" sz="2700" b="1" dirty="0" smtClean="0"/>
              <a:t>Развитие объектов общественной инфраструктуры населенных пунктов, отобранных при активном участии населения: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(</a:t>
            </a:r>
            <a:r>
              <a:rPr lang="ru-RU" sz="2700" b="1" dirty="0" smtClean="0"/>
              <a:t>Объекты коммунальной инфраструктуры </a:t>
            </a:r>
            <a:r>
              <a:rPr lang="ru-RU" sz="2700" b="1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Капитальный ремонт водонапорной башни насосной станции в д.Будово </a:t>
            </a:r>
            <a:r>
              <a:rPr lang="ru-RU" sz="2000" b="1" i="1" dirty="0" err="1" smtClean="0"/>
              <a:t>Будовского</a:t>
            </a:r>
            <a:r>
              <a:rPr lang="ru-RU" sz="2000" b="1" i="1" dirty="0" smtClean="0"/>
              <a:t> сельского поселения </a:t>
            </a:r>
            <a:r>
              <a:rPr lang="ru-RU" sz="2000" b="1" i="1" dirty="0" err="1" smtClean="0"/>
              <a:t>Торжокского</a:t>
            </a:r>
            <a:r>
              <a:rPr lang="ru-RU" sz="2000" b="1" i="1" dirty="0" smtClean="0"/>
              <a:t> района Тверской области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ОБЪЕКТ реализован в 2014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855913"/>
            <a:ext cx="4902200" cy="3662362"/>
          </a:xfrm>
        </p:spPr>
      </p:pic>
      <p:pic>
        <p:nvPicPr>
          <p:cNvPr id="23555" name="Picture 3" descr="пос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2781300"/>
            <a:ext cx="2770187" cy="3692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476250"/>
            <a:ext cx="7127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ПРОГРАММА ПОДДЕРЖКИ МЕСТНЫХ ИНИЦИАТИВ (ППМИ)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450" y="1412875"/>
            <a:ext cx="734536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ОСНОВНОЙ ЗАКОН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ВСЕ ЧТО ДЕЛАЕТСЯ НА МЕСТАХ, ДЕЛАЕТСЯ С ТЕМИ КТО ТАМ ЖИВЕТ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149725"/>
            <a:ext cx="34559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357187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Verdana" pitchFamily="34" charset="0"/>
                <a:cs typeface="Arial" charset="0"/>
              </a:rPr>
              <a:t/>
            </a:r>
            <a:br>
              <a:rPr lang="ru-RU" sz="3100" dirty="0" smtClean="0">
                <a:latin typeface="Verdana" pitchFamily="34" charset="0"/>
                <a:cs typeface="Arial" charset="0"/>
              </a:rPr>
            </a:br>
            <a:r>
              <a:rPr lang="ru-RU" sz="3100" dirty="0" smtClean="0">
                <a:latin typeface="Verdana" pitchFamily="34" charset="0"/>
                <a:cs typeface="Arial" charset="0"/>
              </a:rPr>
              <a:t/>
            </a:r>
            <a:br>
              <a:rPr lang="ru-RU" sz="3100" dirty="0" smtClean="0">
                <a:latin typeface="Verdana" pitchFamily="34" charset="0"/>
                <a:cs typeface="Arial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Принятие решения о реализации проекта  </a:t>
            </a:r>
            <a:br>
              <a:rPr lang="ru-RU" sz="31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ППМИ в муниципальном образовании</a:t>
            </a:r>
            <a:r>
              <a:rPr lang="en-US" dirty="0" smtClean="0">
                <a:latin typeface="Verdana" pitchFamily="34" charset="0"/>
                <a:cs typeface="Arial" charset="0"/>
              </a:rPr>
              <a:t/>
            </a:r>
            <a:br>
              <a:rPr lang="en-US" dirty="0" smtClean="0">
                <a:latin typeface="Verdana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 </a:t>
            </a:r>
            <a:r>
              <a:rPr lang="ru-RU" sz="4000" smtClean="0"/>
              <a:t>Советом депутатов Лебяженского сельсовета принято </a:t>
            </a:r>
            <a:r>
              <a:rPr lang="ru-RU" sz="4000" b="1" smtClean="0"/>
              <a:t>решение  </a:t>
            </a:r>
          </a:p>
          <a:p>
            <a:pPr algn="ctr">
              <a:buFont typeface="Arial" charset="0"/>
              <a:buNone/>
            </a:pPr>
            <a:r>
              <a:rPr lang="ru-RU" sz="4000" b="1" u="sng" smtClean="0"/>
              <a:t>от 27.10.2016 г. № 16-49-р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о реализации проекта ППМИ в муниципальном  образовании Лебяженский  сельсовет.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Субсидии направляются на развитие объектов: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коммунальной инфраструктуры и внешнего благоустройства;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культуры;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объекты, используемые для проведения общественных, культурно-массовых и спортивных мероприятий (площади, парки, спортивные </a:t>
            </a:r>
            <a:br>
              <a:rPr lang="ru-RU" dirty="0" smtClean="0"/>
            </a:br>
            <a:r>
              <a:rPr lang="ru-RU" dirty="0" smtClean="0"/>
              <a:t>и детские площадки, места отдыха);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места захоронения;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для обеспечения первичных мер пожарной безопасности.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Не допускается направление субсидий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частной коммерческой деятельности;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ремонт и строительство объектов культового и религиозного назначения;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ремонт или строительство административных зданий, сооружений, являющихся частной собственностью;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объекты, используемые для нужд органов местного самоуправления.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5400" b="1" i="1" smtClean="0">
                <a:solidFill>
                  <a:srgbClr val="FF0000"/>
                </a:solidFill>
              </a:rPr>
              <a:t/>
            </a:r>
            <a:br>
              <a:rPr lang="ru-RU" sz="5400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Условия софинансирования:</a:t>
            </a:r>
            <a:br>
              <a:rPr lang="ru-RU" b="1" i="1" smtClean="0">
                <a:solidFill>
                  <a:srgbClr val="FF0000"/>
                </a:solidFill>
              </a:rPr>
            </a:b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85% ( </a:t>
            </a:r>
            <a:r>
              <a:rPr lang="ru-RU" sz="4400" b="1" dirty="0" smtClean="0">
                <a:solidFill>
                  <a:srgbClr val="FF0000"/>
                </a:solidFill>
              </a:rPr>
              <a:t>1 225 000.00 руб. </a:t>
            </a:r>
            <a:r>
              <a:rPr lang="ru-RU" sz="4400" b="1" dirty="0" smtClean="0"/>
              <a:t>- краевой бюджет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5%  (</a:t>
            </a:r>
            <a:r>
              <a:rPr lang="ru-RU" sz="4400" b="1" dirty="0" smtClean="0">
                <a:solidFill>
                  <a:srgbClr val="FF0000"/>
                </a:solidFill>
              </a:rPr>
              <a:t>75 000.00 руб</a:t>
            </a:r>
            <a:r>
              <a:rPr lang="ru-RU" sz="4400" b="1" dirty="0" smtClean="0"/>
              <a:t>. - муниципальный бюджет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3% (</a:t>
            </a:r>
            <a:r>
              <a:rPr lang="ru-RU" sz="4400" b="1" dirty="0" smtClean="0">
                <a:solidFill>
                  <a:srgbClr val="FF0000"/>
                </a:solidFill>
              </a:rPr>
              <a:t>45 000.00 руб</a:t>
            </a:r>
            <a:r>
              <a:rPr lang="ru-RU" sz="4400" b="1" dirty="0" smtClean="0"/>
              <a:t>. - средства граждан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7% (</a:t>
            </a:r>
            <a:r>
              <a:rPr lang="ru-RU" sz="4400" b="1" dirty="0" smtClean="0">
                <a:solidFill>
                  <a:srgbClr val="FF0000"/>
                </a:solidFill>
              </a:rPr>
              <a:t>105 000.00 </a:t>
            </a:r>
            <a:r>
              <a:rPr lang="ru-RU" sz="4400" b="1" dirty="0" smtClean="0"/>
              <a:t>руб.  - без привязки к источнику, иные средства.</a:t>
            </a:r>
            <a:endParaRPr lang="ru-RU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Перечень проблем / проектов по результатам предварительных мероприятий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</a:rPr>
              <a:t> -дороги-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приобретение техники для благоустройства: расчистка и уборка снега в зимний период, </a:t>
            </a:r>
            <a:r>
              <a:rPr lang="ru-RU" sz="4000" dirty="0" err="1" smtClean="0">
                <a:solidFill>
                  <a:srgbClr val="002060"/>
                </a:solidFill>
              </a:rPr>
              <a:t>травокошение</a:t>
            </a:r>
            <a:r>
              <a:rPr lang="ru-RU" sz="4000" dirty="0" smtClean="0">
                <a:solidFill>
                  <a:srgbClr val="002060"/>
                </a:solidFill>
              </a:rPr>
              <a:t>  территории парка в летний период, выполнение работ по ремонту улиц и др.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(трактор)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/>
          <a:lstStyle/>
          <a:p>
            <a:r>
              <a:rPr lang="ru-RU" sz="4800" b="1" i="1" smtClean="0">
                <a:solidFill>
                  <a:srgbClr val="FF0000"/>
                </a:solidFill>
              </a:rPr>
              <a:t>Капитальный ремонт интенсивно используемого населением участка дороги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344863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/>
              <a:t>-</a:t>
            </a:r>
            <a:r>
              <a:rPr lang="ru-RU" sz="7300" dirty="0" smtClean="0"/>
              <a:t>Отсутствие асфальтового покрытия на участке территории проезжей части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/>
              <a:t> от центра через ФАП до СДК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/>
              <a:t>(</a:t>
            </a:r>
            <a:r>
              <a:rPr lang="ru-RU" sz="7300" b="1" dirty="0" smtClean="0">
                <a:solidFill>
                  <a:srgbClr val="FF0000"/>
                </a:solidFill>
              </a:rPr>
              <a:t>400 метров, пер. Средний</a:t>
            </a:r>
            <a:r>
              <a:rPr lang="ru-RU" sz="7300" dirty="0" smtClean="0"/>
              <a:t>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300" dirty="0" smtClean="0"/>
              <a:t> </a:t>
            </a:r>
            <a:endParaRPr lang="ru-RU" sz="6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-свалка-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 услуги по очистке территории свалки  ТБО администрацией отпускается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152 800.00 руб.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(запчасти на ДТ 75, дизельное топливо, оплата трактористу)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Свалка большая проблема практически находится на территории села (отсутствуют документы на данную территорию).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7" descr="http://plus.infobusiness2.ru/mos-rep/images/rusmap.png"/>
          <p:cNvPicPr>
            <a:picLocks noChangeAspect="1" noChangeArrowheads="1"/>
          </p:cNvPicPr>
          <p:nvPr/>
        </p:nvPicPr>
        <p:blipFill>
          <a:blip r:embed="rId2">
            <a:lum bright="26000" contrast="36000"/>
          </a:blip>
          <a:srcRect/>
          <a:stretch>
            <a:fillRect/>
          </a:stretch>
        </p:blipFill>
        <p:spPr bwMode="auto">
          <a:xfrm>
            <a:off x="827088" y="2349500"/>
            <a:ext cx="76327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frolova\Pictures\Фирменное\logo IMR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6858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2988" y="188913"/>
            <a:ext cx="7921625" cy="99853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ПРОЕКТЫ ПОДДЕРЖКИ МЕСТНЫХ ИНИЦИАТИВ  В РФ</a:t>
            </a:r>
            <a:endParaRPr lang="ru-RU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6375" y="1557338"/>
            <a:ext cx="7488238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  <a:ea typeface="ＭＳ Ｐゴシック" pitchFamily="34" charset="-128"/>
              </a:rPr>
              <a:t>Программа ППМИ реализуется в рамках направления «Развитие на основе местных сообществ»</a:t>
            </a:r>
            <a:endParaRPr lang="en-US" sz="240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2492375"/>
            <a:ext cx="6408738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1"/>
                </a:solidFill>
                <a:ea typeface="ＭＳ Ｐゴシック" pitchFamily="34" charset="-128"/>
              </a:rPr>
              <a:t>С 2007 г. проекты ППМИ  в РФ</a:t>
            </a:r>
            <a:endParaRPr lang="en-US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342" name="AutoShape 2" descr="Всемирный банк Наша цель - Мир без бед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250" y="4076700"/>
            <a:ext cx="252095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Более 3000 проектов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14344" name="Рисунок 16" descr="http://www.diretube.com/uploads/articles/4de01f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28775"/>
            <a:ext cx="968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716463" y="3933825"/>
            <a:ext cx="18002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24 субъекта РФ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8400" y="4868863"/>
            <a:ext cx="1150938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106 МО 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263" y="4868863"/>
            <a:ext cx="1439862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C00000"/>
                </a:solidFill>
                <a:ea typeface="ＭＳ Ｐゴシック" pitchFamily="34" charset="-128"/>
              </a:rPr>
              <a:t>1000</a:t>
            </a:r>
            <a:r>
              <a:rPr lang="ru-RU" b="1">
                <a:solidFill>
                  <a:srgbClr val="C00000"/>
                </a:solidFill>
                <a:ea typeface="ＭＳ Ｐゴシック" pitchFamily="34" charset="-128"/>
              </a:rPr>
              <a:t> МО </a:t>
            </a:r>
            <a:endParaRPr lang="en-US">
              <a:solidFill>
                <a:srgbClr val="C00000"/>
              </a:solidFill>
              <a:ea typeface="ＭＳ Ｐゴシック" pitchFamily="34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716463" y="5013325"/>
            <a:ext cx="287337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-капитальный ремонт ограждения кладбища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меры для участия в проекте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/>
              <a:t>заключён </a:t>
            </a:r>
            <a:r>
              <a:rPr lang="ru-RU" sz="5400" dirty="0" smtClean="0">
                <a:solidFill>
                  <a:srgbClr val="FF0000"/>
                </a:solidFill>
              </a:rPr>
              <a:t>договор</a:t>
            </a:r>
            <a:r>
              <a:rPr lang="ru-RU" sz="5400" dirty="0" smtClean="0"/>
              <a:t> на межевание территории парка </a:t>
            </a:r>
            <a:r>
              <a:rPr lang="ru-RU" sz="4400" dirty="0" smtClean="0"/>
              <a:t>(сумма 30 000.00 </a:t>
            </a:r>
            <a:r>
              <a:rPr lang="ru-RU" sz="4400" dirty="0" err="1" smtClean="0"/>
              <a:t>руб</a:t>
            </a:r>
            <a:r>
              <a:rPr lang="ru-RU" sz="4400" dirty="0" smtClean="0"/>
              <a:t>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от 28.10.2016 г. № 57/16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-освещение села-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Нет освещения в ночное время в связи с отсутствием в бюджете достаточного финансирования.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В год полный объём затрат порядка </a:t>
            </a:r>
            <a:r>
              <a:rPr lang="ru-RU" sz="4800" b="1" dirty="0" smtClean="0">
                <a:solidFill>
                  <a:srgbClr val="FF0000"/>
                </a:solidFill>
              </a:rPr>
              <a:t>700 000.00 </a:t>
            </a:r>
            <a:r>
              <a:rPr lang="ru-RU" sz="4800" b="1" dirty="0" err="1" smtClean="0">
                <a:solidFill>
                  <a:srgbClr val="FF0000"/>
                </a:solidFill>
              </a:rPr>
              <a:t>руб</a:t>
            </a:r>
            <a:r>
              <a:rPr lang="ru-RU" sz="4800" dirty="0" smtClean="0"/>
              <a:t>, финансирование менее 50% (</a:t>
            </a:r>
            <a:r>
              <a:rPr lang="ru-RU" sz="4800" b="1" dirty="0" smtClean="0">
                <a:solidFill>
                  <a:srgbClr val="FF0000"/>
                </a:solidFill>
              </a:rPr>
              <a:t>302 000.00 руб</a:t>
            </a:r>
            <a:r>
              <a:rPr lang="ru-RU" sz="4800" dirty="0" smtClean="0"/>
              <a:t>.)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Пути решения проблемы: переход на светодиодное освещение.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>
                <a:solidFill>
                  <a:srgbClr val="FF0000"/>
                </a:solidFill>
              </a:rPr>
              <a:t>-парковая зона-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000" dirty="0" smtClean="0"/>
              <a:t>меры для участия в проекте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>заключён договор на межевание территории парка </a:t>
            </a:r>
            <a:r>
              <a:rPr lang="ru-RU" sz="4800" dirty="0" smtClean="0"/>
              <a:t>(сумма 30 000.00 </a:t>
            </a:r>
            <a:r>
              <a:rPr lang="ru-RU" sz="4800" dirty="0" err="1" smtClean="0"/>
              <a:t>руб</a:t>
            </a:r>
            <a:r>
              <a:rPr lang="ru-RU" sz="4800" dirty="0" smtClean="0"/>
              <a:t>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от 28.10.2016 г. № 57/16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Обустройство памятника со строительством  «Мемориального комплекса погибшим воинам».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smtClean="0"/>
              <a:t>  </a:t>
            </a:r>
            <a:r>
              <a:rPr lang="ru-RU" sz="3600" smtClean="0"/>
              <a:t>Администрацией Краснотуранского района проведено в ноябре 2012 г. 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межевание 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территории памятника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погибшему солдату 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ул. Маяковского 26 б.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Капитальный ремонт крыши СДК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6000" smtClean="0"/>
              <a:t>Требуется замены кровли здания, составление, ПСД </a:t>
            </a:r>
            <a:r>
              <a:rPr lang="ru-RU" sz="4000" smtClean="0"/>
              <a:t>(проектно сметная документация).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800" b="1" smtClean="0"/>
              <a:t>Выбираем объект</a:t>
            </a:r>
          </a:p>
          <a:p>
            <a:pPr algn="ctr">
              <a:buFont typeface="Arial" charset="0"/>
              <a:buNone/>
            </a:pPr>
            <a:r>
              <a:rPr lang="ru-RU" sz="8800" b="1" smtClean="0"/>
              <a:t> для проекта.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8000" smtClean="0"/>
          </a:p>
          <a:p>
            <a:pPr algn="ctr">
              <a:buFont typeface="Arial" charset="0"/>
              <a:buNone/>
            </a:pPr>
            <a:r>
              <a:rPr lang="ru-RU" sz="8000" b="1" smtClean="0"/>
              <a:t>Голосование.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smtClean="0"/>
              <a:t>Определение суммы вклада населения.</a:t>
            </a:r>
          </a:p>
          <a:p>
            <a:pPr algn="ctr">
              <a:buFont typeface="Arial" charset="0"/>
              <a:buNone/>
            </a:pPr>
            <a:endParaRPr lang="ru-RU" sz="5400" b="1" smtClean="0"/>
          </a:p>
          <a:p>
            <a:pPr algn="ctr">
              <a:buFont typeface="Arial" charset="0"/>
              <a:buNone/>
            </a:pPr>
            <a:r>
              <a:rPr lang="ru-RU" sz="5400" b="1" smtClean="0">
                <a:solidFill>
                  <a:srgbClr val="FF0000"/>
                </a:solidFill>
              </a:rPr>
              <a:t>(45 000.00 руб)</a:t>
            </a:r>
          </a:p>
          <a:p>
            <a:pPr algn="ctr">
              <a:buFont typeface="Arial" charset="0"/>
              <a:buNone/>
            </a:pPr>
            <a:endParaRPr lang="ru-RU" sz="5400" b="1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Формирование инициативной группы.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dirty="0" smtClean="0"/>
              <a:t>( участие в подготовке заявки, сбор средств, информирование населения, контроль работ).</a:t>
            </a:r>
            <a:endParaRPr lang="ru-RU" sz="7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Этапы реализации ППМИ: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mtClean="0"/>
              <a:t>Формирование проектной заявки после собрания (</a:t>
            </a:r>
            <a:r>
              <a:rPr lang="ru-RU" b="1" smtClean="0">
                <a:solidFill>
                  <a:srgbClr val="FF0000"/>
                </a:solidFill>
              </a:rPr>
              <a:t>декабрь-январь</a:t>
            </a:r>
            <a:r>
              <a:rPr lang="ru-RU" smtClean="0"/>
              <a:t>).</a:t>
            </a:r>
          </a:p>
          <a:p>
            <a:pPr>
              <a:buFontTx/>
              <a:buChar char="-"/>
            </a:pPr>
            <a:r>
              <a:rPr lang="ru-RU" smtClean="0"/>
              <a:t>Направление  проектной заявки в институт (</a:t>
            </a:r>
            <a:r>
              <a:rPr lang="ru-RU" b="1" smtClean="0">
                <a:solidFill>
                  <a:srgbClr val="FF0000"/>
                </a:solidFill>
              </a:rPr>
              <a:t>до 1 февраля 2017 г.)</a:t>
            </a:r>
          </a:p>
          <a:p>
            <a:pPr>
              <a:buFontTx/>
              <a:buChar char="-"/>
            </a:pPr>
            <a:r>
              <a:rPr lang="ru-RU" smtClean="0"/>
              <a:t>Заседание комиссии, определение победителей (</a:t>
            </a:r>
            <a:r>
              <a:rPr lang="ru-RU" b="1" smtClean="0">
                <a:solidFill>
                  <a:srgbClr val="FF0000"/>
                </a:solidFill>
              </a:rPr>
              <a:t>до 14 марта 2017 г</a:t>
            </a:r>
            <a:r>
              <a:rPr lang="ru-RU" smtClean="0"/>
              <a:t>.)</a:t>
            </a:r>
          </a:p>
          <a:p>
            <a:pPr>
              <a:buFontTx/>
              <a:buChar char="-"/>
            </a:pPr>
            <a:r>
              <a:rPr lang="ru-RU" smtClean="0"/>
              <a:t>Реализация проекта-победителя и составление отчёта (</a:t>
            </a:r>
            <a:r>
              <a:rPr lang="ru-RU" b="1" smtClean="0">
                <a:solidFill>
                  <a:srgbClr val="FF0000"/>
                </a:solidFill>
              </a:rPr>
              <a:t>до 25 декабря 2017 г.)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frolova\Pictures\Фирменное\logo IMR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858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6013" y="188913"/>
            <a:ext cx="7920037" cy="99853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ПОЧЕМУ МЫ???</a:t>
            </a:r>
            <a:endParaRPr lang="ru-RU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2276475"/>
            <a:ext cx="4248150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июнь 2016 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Соглашение  между Красноярским краем и Всемирным банком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981075"/>
            <a:ext cx="4175125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апрель 2016 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Соглашение  между Министерством финансов РФ и Всемирным банком</a:t>
            </a:r>
          </a:p>
        </p:txBody>
      </p:sp>
      <p:pic>
        <p:nvPicPr>
          <p:cNvPr id="9" name="Рисунок 8" descr="http://cs2.a5.ru/media/ea/39/ce/512_ea39ce18ef54648e06aaaf98bd6664ae.gif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1196752"/>
            <a:ext cx="2838584" cy="51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 descr="http://www.diretube.com/uploads/articles/4de01f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836613"/>
            <a:ext cx="9683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http://www.topnews24.ru/uploads/posts/2011-01/1294898783_ger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765175"/>
            <a:ext cx="8112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188" y="3716338"/>
            <a:ext cx="4248150" cy="2665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Определение территорий для реализации </a:t>
            </a:r>
            <a:r>
              <a:rPr lang="ru-RU" b="1" dirty="0" err="1">
                <a:solidFill>
                  <a:schemeClr val="tx1"/>
                </a:solidFill>
              </a:rPr>
              <a:t>пилотных</a:t>
            </a:r>
            <a:r>
              <a:rPr lang="ru-RU" b="1" dirty="0">
                <a:solidFill>
                  <a:schemeClr val="tx1"/>
                </a:solidFill>
              </a:rPr>
              <a:t> проектов ППМИ: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Емельяновский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Сухобузимский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Большемуртинский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Балахтинский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Новоселовский</a:t>
            </a:r>
            <a:r>
              <a:rPr lang="ru-RU" dirty="0">
                <a:solidFill>
                  <a:schemeClr val="tx1"/>
                </a:solidFill>
              </a:rPr>
              <a:t> район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FF0000"/>
                </a:solidFill>
              </a:rPr>
              <a:t>Краснотуранский</a:t>
            </a:r>
            <a:r>
              <a:rPr lang="ru-RU" b="1" dirty="0">
                <a:solidFill>
                  <a:srgbClr val="FF0000"/>
                </a:solidFill>
              </a:rPr>
              <a:t>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9600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buFont typeface="Arial" charset="0"/>
              <a:buNone/>
            </a:pPr>
            <a:r>
              <a:rPr lang="ru-RU" sz="9600" smtClean="0">
                <a:solidFill>
                  <a:srgbClr val="FF0000"/>
                </a:solidFill>
              </a:rPr>
              <a:t>ЗА </a:t>
            </a:r>
          </a:p>
          <a:p>
            <a:pPr algn="ctr">
              <a:buFont typeface="Arial" charset="0"/>
              <a:buNone/>
            </a:pPr>
            <a:r>
              <a:rPr lang="ru-RU" sz="9600" smtClean="0">
                <a:solidFill>
                  <a:srgbClr val="FF0000"/>
                </a:solidFill>
              </a:rPr>
              <a:t>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/>
              <a:t>В Красноярском крае Программа поддержки местных инициатив является частью государственной программы </a:t>
            </a:r>
            <a:r>
              <a:rPr lang="ru-RU" sz="3600" b="1" smtClean="0">
                <a:solidFill>
                  <a:srgbClr val="FF0000"/>
                </a:solidFill>
              </a:rPr>
              <a:t>"Содействие развитию местного самоуправления"</a:t>
            </a:r>
            <a:r>
              <a:rPr lang="ru-RU" sz="3600" smtClean="0">
                <a:solidFill>
                  <a:srgbClr val="FF0000"/>
                </a:solidFill>
              </a:rPr>
              <a:t>. </a:t>
            </a:r>
            <a:r>
              <a:rPr lang="ru-RU" sz="3600" smtClean="0"/>
              <a:t>Программу реализуют: Министерство финансов Красноярского края и ККГБУ ДПО "Институт муниципального развития". Срок реализации: 2017 год.</a:t>
            </a:r>
          </a:p>
          <a:p>
            <a:pPr algn="ctr">
              <a:buFont typeface="Arial" charset="0"/>
              <a:buNone/>
            </a:pPr>
            <a:r>
              <a:rPr lang="ru-RU" sz="3600" smtClean="0"/>
              <a:t>Объем средств: 60 млн. рублей.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Цель ППМИ</a:t>
            </a:r>
            <a:endParaRPr lang="ru-RU" i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 </a:t>
            </a:r>
            <a:r>
              <a:rPr lang="ru-RU" sz="4000" dirty="0" smtClean="0"/>
              <a:t>- повышение эффективности </a:t>
            </a:r>
            <a:r>
              <a:rPr lang="ru-RU" sz="4000" b="1" dirty="0" smtClean="0"/>
              <a:t>решения проблем местного уровня </a:t>
            </a:r>
            <a:r>
              <a:rPr lang="ru-RU" sz="4000" dirty="0" smtClean="0"/>
              <a:t>за счет эффективного вовлечения населения, бизнеса, ОМСУ в решение проблем, мобилизации и повышения эффективности использования финансовых средств.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ППМИ позволяет: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 - оперативно выявлять и решать наиболее острые социальные проблемы местного уровня, являющиеся реальным приоритетом населения;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- вовлекать население в решение местных проблем;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- привлекать для решения этих проблем все доступные имеющиеся местные ресурсы.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Пример объекта, </a:t>
            </a:r>
            <a:r>
              <a:rPr lang="ru-RU" sz="2200" b="1" dirty="0" smtClean="0"/>
              <a:t>Развитие объектов общественной инфраструктуры населенных пунктов Красноярского края, отобранных при активном участии населения, 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(</a:t>
            </a:r>
            <a:r>
              <a:rPr lang="ru-RU" sz="2200" b="1" dirty="0" smtClean="0"/>
              <a:t>Объекты для обеспечения первичных мер пожарной безопасности.</a:t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пос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3429000"/>
            <a:ext cx="4038600" cy="3028950"/>
          </a:xfrm>
          <a:ln algn="in"/>
          <a:effectLst>
            <a:outerShdw dist="107763" dir="18900000" algn="ctr" rotWithShape="0">
              <a:srgbClr val="CCCCCC">
                <a:alpha val="50000"/>
              </a:srgbClr>
            </a:outerShdw>
          </a:effectLst>
        </p:spPr>
      </p:pic>
      <p:pic>
        <p:nvPicPr>
          <p:cNvPr id="1027" name="Picture 3" descr="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500438"/>
            <a:ext cx="4038600" cy="3028950"/>
          </a:xfrm>
          <a:ln algn="in"/>
          <a:effectLst>
            <a:outerShdw dist="107763" dir="18900000" algn="ctr" rotWithShape="0">
              <a:srgbClr val="CCCCCC">
                <a:alpha val="50000"/>
              </a:srgbClr>
            </a:outerShdw>
          </a:effec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1550" y="2125663"/>
            <a:ext cx="71294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i="1">
                <a:solidFill>
                  <a:srgbClr val="000000"/>
                </a:solidFill>
                <a:latin typeface="Berlin Sans FB Demi"/>
                <a:cs typeface="Arial" charset="0"/>
              </a:rPr>
              <a:t>Очистка пожарного водоема в дер.Сосновицы Владимирская область</a:t>
            </a:r>
            <a:endParaRPr lang="ru-RU">
              <a:cs typeface="Arial" charset="0"/>
            </a:endParaRPr>
          </a:p>
          <a:p>
            <a:pPr algn="ctr" eaLnBrk="0" hangingPunct="0"/>
            <a:r>
              <a:rPr lang="ru-RU" b="1" i="1">
                <a:solidFill>
                  <a:srgbClr val="000000"/>
                </a:solidFill>
                <a:latin typeface="Berlin Sans FB Demi"/>
                <a:cs typeface="Arial" charset="0"/>
              </a:rPr>
              <a:t>ОБЪЕКТ реализован в 2014 году</a:t>
            </a:r>
            <a:endParaRPr lang="ru-RU">
              <a:cs typeface="Arial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Пример объекта,</a:t>
            </a:r>
            <a:r>
              <a:rPr lang="ru-RU" sz="3600" b="1" dirty="0" smtClean="0"/>
              <a:t>, 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(Места захоронения);</a:t>
            </a:r>
            <a:br>
              <a:rPr lang="ru-RU" sz="3600" b="1" i="1" dirty="0" smtClean="0"/>
            </a:br>
            <a:r>
              <a:rPr lang="ru-RU" sz="3600" b="1" i="1" dirty="0" smtClean="0"/>
              <a:t>Капитальный ремонт ограждения кладбища в с. </a:t>
            </a:r>
            <a:r>
              <a:rPr lang="ru-RU" sz="3600" b="1" i="1" dirty="0" err="1" smtClean="0"/>
              <a:t>Чамерово</a:t>
            </a:r>
            <a:r>
              <a:rPr lang="ru-RU" sz="3600" b="1" i="1" dirty="0" smtClean="0"/>
              <a:t> Весьегонского района Тверской области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ОБЪЕКТ реализован в 2015 году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573463"/>
            <a:ext cx="4038600" cy="3028950"/>
          </a:xfrm>
        </p:spPr>
      </p:pic>
      <p:pic>
        <p:nvPicPr>
          <p:cNvPr id="20483" name="Picture 3" descr="пос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644900"/>
            <a:ext cx="4262438" cy="28781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7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Пример объекта, </a:t>
            </a:r>
            <a:r>
              <a:rPr lang="ru-RU" sz="2700" b="1" dirty="0" smtClean="0"/>
              <a:t>Развитие объектов общественной инфраструктуры населенных пунктов Красноярского края, отобранных при активном участии населения, :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(Объекты культуры);</a:t>
            </a:r>
            <a:br>
              <a:rPr lang="ru-RU" sz="2700" b="1" i="1" dirty="0" smtClean="0"/>
            </a:br>
            <a:r>
              <a:rPr lang="ru-RU" sz="2000" b="1" i="1" dirty="0" smtClean="0"/>
              <a:t>Капитальный ремонт здания МБУК "Клуб с.                   Берёзовский Рядок" по адресу: Тверская область, </a:t>
            </a:r>
            <a:r>
              <a:rPr lang="ru-RU" sz="2000" b="1" i="1" dirty="0" err="1" smtClean="0"/>
              <a:t>Бологовский</a:t>
            </a:r>
            <a:r>
              <a:rPr lang="ru-RU" sz="2000" b="1" i="1" dirty="0" smtClean="0"/>
              <a:t> район, село Березовский Рядок                                                                   ОБЪЕКТ реализован в 2014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500438"/>
            <a:ext cx="4038600" cy="3028950"/>
          </a:xfrm>
        </p:spPr>
      </p:pic>
      <p:pic>
        <p:nvPicPr>
          <p:cNvPr id="21507" name="Picture 3" descr="пос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644900"/>
            <a:ext cx="3937000" cy="29527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769</Words>
  <Application>Microsoft Office PowerPoint</Application>
  <PresentationFormat>Экран (4:3)</PresentationFormat>
  <Paragraphs>128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Calibri</vt:lpstr>
      <vt:lpstr>Arial</vt:lpstr>
      <vt:lpstr>Times New Roman</vt:lpstr>
      <vt:lpstr>Georgia</vt:lpstr>
      <vt:lpstr>ＭＳ Ｐゴシック</vt:lpstr>
      <vt:lpstr>Berlin Sans FB Demi</vt:lpstr>
      <vt:lpstr>Verdana</vt:lpstr>
      <vt:lpstr>Тема Office</vt:lpstr>
      <vt:lpstr>  Программа поддержки местных инициатив (ППМИ) </vt:lpstr>
      <vt:lpstr>Слайд 2</vt:lpstr>
      <vt:lpstr>Слайд 3</vt:lpstr>
      <vt:lpstr>Слайд 4</vt:lpstr>
      <vt:lpstr>Цель ППМИ</vt:lpstr>
      <vt:lpstr> ППМИ позволяет: </vt:lpstr>
      <vt:lpstr>  Пример объекта, Развитие объектов общественной инфраструктуры населенных пунктов Красноярского края, отобранных при активном участии населения, :  (Объекты для обеспечения первичных мер пожарной безопасности.    </vt:lpstr>
      <vt:lpstr>     Пример объекта,, :  (Места захоронения); Капитальный ремонт ограждения кладбища в с. Чамерово Весьегонского района Тверской области ОБЪЕКТ реализован в 2015 году      </vt:lpstr>
      <vt:lpstr>      Пример объекта, Развитие объектов общественной инфраструктуры населенных пунктов Красноярского края, отобранных при активном участии населения, :  (Объекты культуры); Капитальный ремонт здания МБУК "Клуб с.                   Берёзовский Рядок" по адресу: Тверская область, Бологовский район, село Березовский Рядок                                                                   ОБЪЕКТ реализован в 2014 году      </vt:lpstr>
      <vt:lpstr>    Пример объекта, используемого для проведения общественных, мероприятий  ( Детская площадка);  Обустройство детской площадки в               пос. Охват Охватского сельского поселения Пеновского района Тверской области.           ОБЪЕКТ реализован в 2015 году    </vt:lpstr>
      <vt:lpstr>     Пример объекта, Развитие объектов общественной инфраструктуры населенных пунктов, отобранных при активном участии населения:  (Объекты коммунальной инфраструктуры ) Капитальный ремонт водонапорной башни насосной станции в д.Будово Будовского сельского поселения Торжокского района Тверской области ОБЪЕКТ реализован в 2014 году     </vt:lpstr>
      <vt:lpstr>Слайд 12</vt:lpstr>
      <vt:lpstr>  Принятие решения о реализации проекта   ППМИ в муниципальном образовании </vt:lpstr>
      <vt:lpstr>Субсидии направляются на развитие объектов:</vt:lpstr>
      <vt:lpstr> Не допускается направление субсидий на: </vt:lpstr>
      <vt:lpstr> Условия софинансирования: </vt:lpstr>
      <vt:lpstr>Перечень проблем / проектов по результатам предварительных мероприятий </vt:lpstr>
      <vt:lpstr>Капитальный ремонт интенсивно используемого населением участка дороги</vt:lpstr>
      <vt:lpstr> -свалка- </vt:lpstr>
      <vt:lpstr> -капитальный ремонт ограждения кладбища </vt:lpstr>
      <vt:lpstr> -освещение села- </vt:lpstr>
      <vt:lpstr>-парковая зона-</vt:lpstr>
      <vt:lpstr>Обустройство памятника со строительством  «Мемориального комплекса погибшим воинам».</vt:lpstr>
      <vt:lpstr>Капитальный ремонт крыши СДК</vt:lpstr>
      <vt:lpstr>Слайд 25</vt:lpstr>
      <vt:lpstr>Слайд 26</vt:lpstr>
      <vt:lpstr>Слайд 27</vt:lpstr>
      <vt:lpstr>Слайд 28</vt:lpstr>
      <vt:lpstr>Этапы реализации ППМИ: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62</cp:revision>
  <dcterms:created xsi:type="dcterms:W3CDTF">2016-11-11T12:02:53Z</dcterms:created>
  <dcterms:modified xsi:type="dcterms:W3CDTF">2016-11-14T07:29:14Z</dcterms:modified>
</cp:coreProperties>
</file>